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Override2.xml" ContentType="application/vnd.openxmlformats-officedocument.themeOverride+xml"/>
  <Override PartName="/ppt/theme/themeOverride1.xml" ContentType="application/vnd.openxmlformats-officedocument.themeOverride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5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61" r:id="rId5"/>
    <p:sldId id="285" r:id="rId6"/>
    <p:sldId id="297" r:id="rId7"/>
    <p:sldId id="260" r:id="rId8"/>
    <p:sldId id="298" r:id="rId9"/>
    <p:sldId id="299" r:id="rId10"/>
    <p:sldId id="300" r:id="rId11"/>
    <p:sldId id="301" r:id="rId12"/>
    <p:sldId id="302" r:id="rId13"/>
    <p:sldId id="303" r:id="rId14"/>
    <p:sldId id="30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EBBBCC-DAD2-459C-BE2E-F6DE35CF9A2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3" autoAdjust="0"/>
    <p:restoredTop sz="94660"/>
  </p:normalViewPr>
  <p:slideViewPr>
    <p:cSldViewPr snapToGrid="0">
      <p:cViewPr>
        <p:scale>
          <a:sx n="100" d="100"/>
          <a:sy n="100" d="100"/>
        </p:scale>
        <p:origin x="-1022" y="-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232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2/26/2025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2/26/2025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22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18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5838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615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1863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62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41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012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369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665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536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00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7175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75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4343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1879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7667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4090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05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0334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845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774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44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4655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90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191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918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49747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0860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109384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94191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542910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033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7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32810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6514683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773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71723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37416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61026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122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182543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485539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13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04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9629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496557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90571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52663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968099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16352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608097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72578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22988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2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45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734364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3508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52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311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92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72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  <p:sldLayoutId id="2147483807" r:id="rId32"/>
    <p:sldLayoutId id="2147483808" r:id="rId33"/>
    <p:sldLayoutId id="2147483809" r:id="rId34"/>
    <p:sldLayoutId id="2147483810" r:id="rId35"/>
    <p:sldLayoutId id="2147483811" r:id="rId36"/>
    <p:sldLayoutId id="2147483812" r:id="rId37"/>
    <p:sldLayoutId id="2147483813" r:id="rId38"/>
    <p:sldLayoutId id="2147483814" r:id="rId39"/>
    <p:sldLayoutId id="2147483815" r:id="rId40"/>
    <p:sldLayoutId id="2147483838" r:id="rId41"/>
    <p:sldLayoutId id="2147483817" r:id="rId42"/>
    <p:sldLayoutId id="2147483818" r:id="rId43"/>
    <p:sldLayoutId id="2147483819" r:id="rId44"/>
    <p:sldLayoutId id="2147483820" r:id="rId45"/>
    <p:sldLayoutId id="2147483821" r:id="rId46"/>
    <p:sldLayoutId id="2147483822" r:id="rId47"/>
    <p:sldLayoutId id="2147483823" r:id="rId48"/>
    <p:sldLayoutId id="2147483824" r:id="rId49"/>
    <p:sldLayoutId id="2147483825" r:id="rId50"/>
    <p:sldLayoutId id="2147483826" r:id="rId51"/>
    <p:sldLayoutId id="2147483827" r:id="rId52"/>
    <p:sldLayoutId id="2147483828" r:id="rId53"/>
    <p:sldLayoutId id="2147483829" r:id="rId54"/>
    <p:sldLayoutId id="2147483830" r:id="rId55"/>
    <p:sldLayoutId id="2147483831" r:id="rId56"/>
    <p:sldLayoutId id="2147483832" r:id="rId57"/>
    <p:sldLayoutId id="2147483833" r:id="rId58"/>
    <p:sldLayoutId id="2147483834" r:id="rId59"/>
    <p:sldLayoutId id="2147483835" r:id="rId60"/>
    <p:sldLayoutId id="2147483836" r:id="rId61"/>
    <p:sldLayoutId id="2147483837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6472C-8E08-BE39-C566-EAD7B8C0D3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413857-4791-752B-6072-C34F439027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Ares Grau</a:t>
            </a:r>
          </a:p>
        </p:txBody>
      </p:sp>
      <p:pic>
        <p:nvPicPr>
          <p:cNvPr id="8" name="Picture Placeholder 7" descr="A person wearing sunglasses and a head scarf">
            <a:extLst>
              <a:ext uri="{FF2B5EF4-FFF2-40B4-BE49-F238E27FC236}">
                <a16:creationId xmlns:a16="http://schemas.microsoft.com/office/drawing/2014/main" id="{34CE0B9D-F551-A1A5-2AA6-F6A2701F4CC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" b="1553"/>
          <a:stretch>
            <a:fillRect/>
          </a:stretch>
        </p:blipFill>
        <p:spPr>
          <a:xfrm>
            <a:off x="7246779" y="814461"/>
            <a:ext cx="3818008" cy="4928616"/>
          </a:xfrm>
        </p:spPr>
      </p:pic>
    </p:spTree>
    <p:extLst>
      <p:ext uri="{BB962C8B-B14F-4D97-AF65-F5344CB8AC3E}">
        <p14:creationId xmlns:p14="http://schemas.microsoft.com/office/powerpoint/2010/main" val="2111414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08759-ACC4-F2DB-B3E0-E9CCF9F7C7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Delivering with impact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E740DF-D6BD-97B6-9D48-56CBCB9A39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Keeping your audience engaged through effective techniques</a:t>
            </a:r>
          </a:p>
        </p:txBody>
      </p:sp>
    </p:spTree>
    <p:extLst>
      <p:ext uri="{BB962C8B-B14F-4D97-AF65-F5344CB8AC3E}">
        <p14:creationId xmlns:p14="http://schemas.microsoft.com/office/powerpoint/2010/main" val="3309679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527E4-6B35-AB9A-0AC8-E987FD629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pic>
        <p:nvPicPr>
          <p:cNvPr id="6" name="Picture Placeholder 5" descr="A person in a grey coat">
            <a:extLst>
              <a:ext uri="{FF2B5EF4-FFF2-40B4-BE49-F238E27FC236}">
                <a16:creationId xmlns:a16="http://schemas.microsoft.com/office/drawing/2014/main" id="{313D373A-223F-D145-BBF9-5C8C6F26CB1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5" t="22293" r="18035" b="35069"/>
          <a:stretch/>
        </p:blipFill>
        <p:spPr>
          <a:xfrm>
            <a:off x="731521" y="2509157"/>
            <a:ext cx="3342168" cy="3342168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35091-CCDD-3169-21C7-39E6B6699D9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Your delivery can make or break your presentation. Focus on the following techniques.</a:t>
            </a:r>
          </a:p>
          <a:p>
            <a:pPr marL="0" indent="0">
              <a:buNone/>
            </a:pPr>
            <a:r>
              <a:rPr lang="en-US" sz="2000" b="1" dirty="0"/>
              <a:t>Voice modulation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Vary pitch, tone, and volume to emphasize key points. Pause strategically as silence builds anticipation.</a:t>
            </a:r>
          </a:p>
          <a:p>
            <a:pPr marL="0" indent="0">
              <a:buNone/>
            </a:pPr>
            <a:r>
              <a:rPr lang="en-US" sz="2000" b="1" dirty="0"/>
              <a:t>Body language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Maintain open gestures and avoid crossing your arms. Move naturally. Step forward when making a strong point.</a:t>
            </a:r>
          </a:p>
          <a:p>
            <a:pPr marL="0" indent="0">
              <a:buNone/>
            </a:pPr>
            <a:r>
              <a:rPr lang="en-US" sz="2000" b="1" dirty="0"/>
              <a:t>Non-verbal cues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Look for cues (like nodding and note-taking) that show that your audience is engaged.</a:t>
            </a:r>
          </a:p>
          <a:p>
            <a:pPr marL="0" indent="0">
              <a:buNone/>
            </a:pPr>
            <a:r>
              <a:rPr lang="en-US" sz="2000" b="1" dirty="0"/>
              <a:t>Additional tips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Be confident, rehearse aloud, and show enthusiasm.</a:t>
            </a:r>
          </a:p>
        </p:txBody>
      </p:sp>
    </p:spTree>
    <p:extLst>
      <p:ext uri="{BB962C8B-B14F-4D97-AF65-F5344CB8AC3E}">
        <p14:creationId xmlns:p14="http://schemas.microsoft.com/office/powerpoint/2010/main" val="948959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215D5-F119-3FEA-94D8-9C1A9A219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Delivering with confidence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D92E2-71A3-4DD0-9FF4-BA34AB694F5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Meaningful eye contact, purposeful gestures, and good posture can enhance your message and make it more memorable.</a:t>
            </a:r>
          </a:p>
        </p:txBody>
      </p:sp>
    </p:spTree>
    <p:extLst>
      <p:ext uri="{BB962C8B-B14F-4D97-AF65-F5344CB8AC3E}">
        <p14:creationId xmlns:p14="http://schemas.microsoft.com/office/powerpoint/2010/main" val="4146146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92D0-0FE8-791C-03D2-681B4225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07E9-4651-E1D0-CBD3-1FDEA2AB706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Start with a hook and a clear purpose. Engage your audience using eye contact, storytelling, and questions. Design slides that enhance your message, not distract. And deliver with confidence. </a:t>
            </a:r>
          </a:p>
        </p:txBody>
      </p:sp>
    </p:spTree>
    <p:extLst>
      <p:ext uri="{BB962C8B-B14F-4D97-AF65-F5344CB8AC3E}">
        <p14:creationId xmlns:p14="http://schemas.microsoft.com/office/powerpoint/2010/main" val="4213671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AF8C4C-9D39-6B07-E5BF-60719B4B34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F88BBAA-5F1E-81F3-F9C4-3E208BE94A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Use this portion of your presentation to answer audience questions.</a:t>
            </a:r>
          </a:p>
        </p:txBody>
      </p:sp>
      <p:pic>
        <p:nvPicPr>
          <p:cNvPr id="9" name="Picture Placeholder 8" descr="A rack of clothes with different colors">
            <a:extLst>
              <a:ext uri="{FF2B5EF4-FFF2-40B4-BE49-F238E27FC236}">
                <a16:creationId xmlns:a16="http://schemas.microsoft.com/office/drawing/2014/main" id="{DDEE9607-72F9-9950-884E-D9DD28B3B14F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9" t="27980" r="3799" b="15332"/>
          <a:stretch/>
        </p:blipFill>
        <p:spPr>
          <a:xfrm>
            <a:off x="0" y="0"/>
            <a:ext cx="12191999" cy="4986425"/>
          </a:xfrm>
        </p:spPr>
      </p:pic>
    </p:spTree>
    <p:extLst>
      <p:ext uri="{BB962C8B-B14F-4D97-AF65-F5344CB8AC3E}">
        <p14:creationId xmlns:p14="http://schemas.microsoft.com/office/powerpoint/2010/main" val="3973918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/>
          <a:lstStyle/>
          <a:p>
            <a:r>
              <a:rPr lang="en-US" dirty="0"/>
              <a:t>Introducing yourself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appeal</a:t>
            </a:r>
          </a:p>
          <a:p>
            <a:r>
              <a:rPr lang="en-US" dirty="0"/>
              <a:t>Effective delivery techniques</a:t>
            </a:r>
          </a:p>
          <a:p>
            <a:r>
              <a:rPr lang="en-US" dirty="0"/>
              <a:t>Q&amp;A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70339-FA06-1D2F-24E1-D60167BF5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AB6648-1591-E36E-73F3-2899CB43CFF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r>
              <a:rPr lang="en-US" dirty="0"/>
              <a:t>At Contoso, we empower organizations to foster collaborative thinking to further drive workplace innovation. By closing the loop and leveraging agile frameworks, we help business grow organically and foster a consumer-first mindset.​</a:t>
            </a:r>
          </a:p>
        </p:txBody>
      </p:sp>
      <p:pic>
        <p:nvPicPr>
          <p:cNvPr id="6" name="Picture Placeholder 5" descr="A person wearing a hat and a floral shirt">
            <a:extLst>
              <a:ext uri="{FF2B5EF4-FFF2-40B4-BE49-F238E27FC236}">
                <a16:creationId xmlns:a16="http://schemas.microsoft.com/office/drawing/2014/main" id="{3CB77E85-78B2-A510-EB9C-2EF587C208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36" b="15436"/>
          <a:stretch/>
        </p:blipFill>
        <p:spPr>
          <a:xfrm>
            <a:off x="4761780" y="0"/>
            <a:ext cx="7430219" cy="6858000"/>
          </a:xfrm>
        </p:spPr>
      </p:pic>
    </p:spTree>
    <p:extLst>
      <p:ext uri="{BB962C8B-B14F-4D97-AF65-F5344CB8AC3E}">
        <p14:creationId xmlns:p14="http://schemas.microsoft.com/office/powerpoint/2010/main" val="4105872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21BA6-8416-D18F-18C9-9CBC11C4F6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100" y="1382268"/>
            <a:ext cx="9898381" cy="3291840"/>
          </a:xfrm>
        </p:spPr>
        <p:txBody>
          <a:bodyPr/>
          <a:lstStyle/>
          <a:p>
            <a:r>
              <a:rPr lang="en-US" dirty="0"/>
              <a:t>“They may forget what you said, but they will never forget how you made them feel.”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D25822-E89D-DF8B-1FAF-098A06AB8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0707" y="4935583"/>
            <a:ext cx="9427773" cy="466344"/>
          </a:xfrm>
        </p:spPr>
        <p:txBody>
          <a:bodyPr>
            <a:normAutofit/>
          </a:bodyPr>
          <a:lstStyle/>
          <a:p>
            <a:r>
              <a:rPr lang="en-US" dirty="0"/>
              <a:t>– Carl W. Buechner</a:t>
            </a:r>
          </a:p>
        </p:txBody>
      </p:sp>
    </p:spTree>
    <p:extLst>
      <p:ext uri="{BB962C8B-B14F-4D97-AF65-F5344CB8AC3E}">
        <p14:creationId xmlns:p14="http://schemas.microsoft.com/office/powerpoint/2010/main" val="1744473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/>
          <a:lstStyle/>
          <a:p>
            <a:r>
              <a:rPr lang="en-US" dirty="0"/>
              <a:t>Key elements of a memorable presentation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5C5FD85-E72E-D48C-0D76-91EA62829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/>
          <a:lstStyle/>
          <a:p>
            <a:r>
              <a:rPr lang="en-US" dirty="0"/>
              <a:t>Crafting an engaging, impactful, and professional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375226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0C60-A025-AAA2-FABC-D64382C67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6813-0F76-F446-A51F-E0ED0E7E8D2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Make eye contact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It builds trust and keeps the audience focused. Successful presentations inform as well as captivate and good eye contact helps everyone stay engaged.</a:t>
            </a:r>
          </a:p>
          <a:p>
            <a:pPr marL="0" indent="0">
              <a:buNone/>
            </a:pPr>
            <a:r>
              <a:rPr lang="en-US" sz="2000" b="1" dirty="0"/>
              <a:t>Tell a story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Storytelling make messages stick. Use personal or industry-related stories. Try the “what, so what, now what” framework to structure your narrative.</a:t>
            </a:r>
          </a:p>
          <a:p>
            <a:pPr marL="0" indent="0">
              <a:buNone/>
            </a:pPr>
            <a:r>
              <a:rPr lang="en-US" sz="2000" b="1" dirty="0"/>
              <a:t>Make it interactive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Encourage interaction by asking questions, taking live polls, or inviting audience input. Use survey tools to collect real-time responses.</a:t>
            </a:r>
          </a:p>
        </p:txBody>
      </p:sp>
    </p:spTree>
    <p:extLst>
      <p:ext uri="{BB962C8B-B14F-4D97-AF65-F5344CB8AC3E}">
        <p14:creationId xmlns:p14="http://schemas.microsoft.com/office/powerpoint/2010/main" val="270762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CA2CA-B958-4983-4253-41FFC6BC0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Engagement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309AA70-DEA2-8823-C934-665EB72C9D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1693884"/>
              </p:ext>
            </p:extLst>
          </p:nvPr>
        </p:nvGraphicFramePr>
        <p:xfrm>
          <a:off x="612775" y="2249488"/>
          <a:ext cx="10966449" cy="399574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3655483">
                  <a:extLst>
                    <a:ext uri="{9D8B030D-6E8A-4147-A177-3AD203B41FA5}">
                      <a16:colId xmlns:a16="http://schemas.microsoft.com/office/drawing/2014/main" val="3781981236"/>
                    </a:ext>
                  </a:extLst>
                </a:gridCol>
                <a:gridCol w="3655483">
                  <a:extLst>
                    <a:ext uri="{9D8B030D-6E8A-4147-A177-3AD203B41FA5}">
                      <a16:colId xmlns:a16="http://schemas.microsoft.com/office/drawing/2014/main" val="1425623113"/>
                    </a:ext>
                  </a:extLst>
                </a:gridCol>
                <a:gridCol w="3655483">
                  <a:extLst>
                    <a:ext uri="{9D8B030D-6E8A-4147-A177-3AD203B41FA5}">
                      <a16:colId xmlns:a16="http://schemas.microsoft.com/office/drawing/2014/main" val="1940022896"/>
                    </a:ext>
                  </a:extLst>
                </a:gridCol>
              </a:tblGrid>
              <a:tr h="57082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Area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Impact on engagement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tx1"/>
                          </a:solidFill>
                        </a:rPr>
                        <a:t>Source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3036694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Eye contact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80% more audience connection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Business review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79538609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Storytelling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Increases retention by 22x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University study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6112358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Interactive polls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Leads to 34% higher engagement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LinkedIn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860751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Visual aids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Boosts retention by 65%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Company research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0732154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Attention spans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Lasts about 5 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Journal article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3465150"/>
                  </a:ext>
                </a:extLst>
              </a:tr>
              <a:tr h="570820">
                <a:tc>
                  <a:txBody>
                    <a:bodyPr/>
                    <a:lstStyle/>
                    <a:p>
                      <a:r>
                        <a:rPr lang="en-US" sz="1800" b="0" dirty="0"/>
                        <a:t>First impressions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Made in the first 15 seconds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Industry report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9982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4871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0297-717F-07B9-5E57-0DEE4A97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visuals matter</a:t>
            </a:r>
          </a:p>
        </p:txBody>
      </p:sp>
      <p:pic>
        <p:nvPicPr>
          <p:cNvPr id="7" name="Picture Placeholder 6" descr="A grey purse with a gold buckle">
            <a:extLst>
              <a:ext uri="{FF2B5EF4-FFF2-40B4-BE49-F238E27FC236}">
                <a16:creationId xmlns:a16="http://schemas.microsoft.com/office/drawing/2014/main" id="{0C8C0C38-0DDA-72B2-850A-78E62471C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5" r="602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F5E30-BDF1-B577-C949-283A7E63789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Studies show that 35% of an audience’s retention rate is attributed to visuals, so use these best practices.</a:t>
            </a:r>
          </a:p>
          <a:p>
            <a:pPr marL="0" indent="0">
              <a:buNone/>
            </a:pPr>
            <a:r>
              <a:rPr lang="en-US" sz="2000" b="1" dirty="0"/>
              <a:t>Use high-quality images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Avoid stock photos that feel overused. Use animated images sparingly. Motion should enhance, not distract.</a:t>
            </a:r>
          </a:p>
          <a:p>
            <a:pPr marL="0" indent="0">
              <a:buNone/>
            </a:pPr>
            <a:r>
              <a:rPr lang="en-US" sz="2000" b="1" dirty="0"/>
              <a:t>Leverage infographics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Present complex data in an easy-to-digest format.</a:t>
            </a:r>
          </a:p>
          <a:p>
            <a:pPr marL="0" indent="0">
              <a:buNone/>
            </a:pPr>
            <a:r>
              <a:rPr lang="en-US" sz="2000" b="1" dirty="0"/>
              <a:t>Keep text minimal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Slides should support your speech, not replace it.</a:t>
            </a:r>
          </a:p>
          <a:p>
            <a:pPr marL="0" indent="0">
              <a:buNone/>
            </a:pPr>
            <a:r>
              <a:rPr lang="en-US" sz="2000" b="1" dirty="0"/>
              <a:t>Use brand colors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Maintain consistency in fonts and color palettes for professionalism.</a:t>
            </a:r>
          </a:p>
        </p:txBody>
      </p:sp>
    </p:spTree>
    <p:extLst>
      <p:ext uri="{BB962C8B-B14F-4D97-AF65-F5344CB8AC3E}">
        <p14:creationId xmlns:p14="http://schemas.microsoft.com/office/powerpoint/2010/main" val="3711748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BF9E7-4844-BC57-4954-BEF75E9522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35%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693A5D-E55A-7817-BE88-6C36567535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of an audience’s retention rate is attributed to the visuals used</a:t>
            </a:r>
          </a:p>
        </p:txBody>
      </p:sp>
    </p:spTree>
    <p:extLst>
      <p:ext uri="{BB962C8B-B14F-4D97-AF65-F5344CB8AC3E}">
        <p14:creationId xmlns:p14="http://schemas.microsoft.com/office/powerpoint/2010/main" val="305955612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CDF21CE-F94D-4E7A-9B41-689023E47C76}"/>
</file>

<file path=customXml/itemProps2.xml><?xml version="1.0" encoding="utf-8"?>
<ds:datastoreItem xmlns:ds="http://schemas.openxmlformats.org/officeDocument/2006/customXml" ds:itemID="{1F3D192A-84D9-4592-8CD0-04B2096CE0AE}"/>
</file>

<file path=customXml/itemProps3.xml><?xml version="1.0" encoding="utf-8"?>
<ds:datastoreItem xmlns:ds="http://schemas.openxmlformats.org/officeDocument/2006/customXml" ds:itemID="{37C1B1D1-0368-4ED3-8004-0F946C56E5DB}"/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1705</TotalTime>
  <Words>515</Words>
  <Application>Microsoft Office PowerPoint</Application>
  <PresentationFormat>Widescreen</PresentationFormat>
  <Paragraphs>73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Arial</vt:lpstr>
      <vt:lpstr>Century Gothic</vt:lpstr>
      <vt:lpstr>Karla</vt:lpstr>
      <vt:lpstr>Univers Condensed Light</vt:lpstr>
      <vt:lpstr>Modern Geometric</vt:lpstr>
      <vt:lpstr>Basic presentation</vt:lpstr>
      <vt:lpstr>Agenda</vt:lpstr>
      <vt:lpstr>Introduction</vt:lpstr>
      <vt:lpstr>“They may forget what you said, but they will never forget how you made them feel.”</vt:lpstr>
      <vt:lpstr>Key elements of a memorable presentation</vt:lpstr>
      <vt:lpstr>Engaging the audience</vt:lpstr>
      <vt:lpstr>Engagement data</vt:lpstr>
      <vt:lpstr>Why visuals matter</vt:lpstr>
      <vt:lpstr>35%</vt:lpstr>
      <vt:lpstr>Delivering with impact</vt:lpstr>
      <vt:lpstr>Effective delivery techniques</vt:lpstr>
      <vt:lpstr>Delivering with confidence</vt:lpstr>
      <vt:lpstr>Conclusion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2024-06-26T20:20:27Z</dcterms:created>
  <dcterms:modified xsi:type="dcterms:W3CDTF">2025-02-26T06:48:24Z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